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11" r:id="rId2"/>
    <p:sldId id="309" r:id="rId3"/>
    <p:sldId id="312" r:id="rId4"/>
    <p:sldId id="313" r:id="rId5"/>
    <p:sldId id="314" r:id="rId6"/>
    <p:sldId id="315" r:id="rId7"/>
    <p:sldId id="316" r:id="rId8"/>
    <p:sldId id="317" r:id="rId9"/>
    <p:sldId id="319" r:id="rId10"/>
    <p:sldId id="320" r:id="rId11"/>
    <p:sldId id="321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8" autoAdjust="0"/>
    <p:restoredTop sz="94658"/>
  </p:normalViewPr>
  <p:slideViewPr>
    <p:cSldViewPr snapToGrid="0">
      <p:cViewPr varScale="1">
        <p:scale>
          <a:sx n="114" d="100"/>
          <a:sy n="114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1B282-7C13-44C0-994B-E4B7BD85A77B}" type="datetimeFigureOut">
              <a:rPr lang="en-GB" smtClean="0"/>
              <a:t>11/01/2025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2B693-A90E-4C5B-9D87-A860202580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66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men hugging in a room&#10;&#10;Description automatically generated">
            <a:extLst>
              <a:ext uri="{FF2B5EF4-FFF2-40B4-BE49-F238E27FC236}">
                <a16:creationId xmlns:a16="http://schemas.microsoft.com/office/drawing/2014/main" id="{132D7ACF-9B66-829A-A0CF-7B363D5B6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11262"/>
                    </a14:imgEffect>
                    <a14:imgEffect>
                      <a14:saturation sat="0"/>
                    </a14:imgEffect>
                    <a14:imgEffect>
                      <a14:brightnessContrast bright="-55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48" y="0"/>
            <a:ext cx="12206748" cy="6872748"/>
          </a:xfrm>
          <a:prstGeom prst="rect">
            <a:avLst/>
          </a:prstGeom>
        </p:spPr>
      </p:pic>
      <p:sp>
        <p:nvSpPr>
          <p:cNvPr id="41" name="Parallelogram 40">
            <a:extLst>
              <a:ext uri="{FF2B5EF4-FFF2-40B4-BE49-F238E27FC236}">
                <a16:creationId xmlns:a16="http://schemas.microsoft.com/office/drawing/2014/main" id="{1466AF15-D7B7-09A6-E810-5B438A5C6EFA}"/>
              </a:ext>
            </a:extLst>
          </p:cNvPr>
          <p:cNvSpPr/>
          <p:nvPr userDrawn="1"/>
        </p:nvSpPr>
        <p:spPr>
          <a:xfrm rot="10800000">
            <a:off x="-3244066" y="-113014"/>
            <a:ext cx="9898517" cy="6971013"/>
          </a:xfrm>
          <a:prstGeom prst="parallelogram">
            <a:avLst>
              <a:gd name="adj" fmla="val 16466"/>
            </a:avLst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93994C61-B164-56B2-B023-A784D28EAAF8}"/>
              </a:ext>
            </a:extLst>
          </p:cNvPr>
          <p:cNvSpPr/>
          <p:nvPr userDrawn="1"/>
        </p:nvSpPr>
        <p:spPr>
          <a:xfrm>
            <a:off x="3472204" y="-617868"/>
            <a:ext cx="3333135" cy="4736447"/>
          </a:xfrm>
          <a:prstGeom prst="parallelogram">
            <a:avLst>
              <a:gd name="adj" fmla="val 26770"/>
            </a:avLst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53EA3094-95D7-A89D-4E9F-BF8556C66444}"/>
              </a:ext>
            </a:extLst>
          </p:cNvPr>
          <p:cNvSpPr/>
          <p:nvPr userDrawn="1"/>
        </p:nvSpPr>
        <p:spPr>
          <a:xfrm>
            <a:off x="-269517" y="-1673893"/>
            <a:ext cx="3333135" cy="4736447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E8E27C5-7198-3655-AE91-E72C2DB1EA8D}"/>
              </a:ext>
            </a:extLst>
          </p:cNvPr>
          <p:cNvSpPr/>
          <p:nvPr userDrawn="1"/>
        </p:nvSpPr>
        <p:spPr>
          <a:xfrm>
            <a:off x="639730" y="1176247"/>
            <a:ext cx="3333135" cy="4736447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E047C4-39B4-D0B4-70E8-6E60749883EB}"/>
              </a:ext>
            </a:extLst>
          </p:cNvPr>
          <p:cNvSpPr txBox="1"/>
          <p:nvPr userDrawn="1"/>
        </p:nvSpPr>
        <p:spPr>
          <a:xfrm>
            <a:off x="1115435" y="752670"/>
            <a:ext cx="8470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bg1"/>
                </a:solidFill>
                <a:cs typeface="Segoe UI Black" panose="020B0502040204020203" pitchFamily="34" charset="0"/>
              </a:rPr>
              <a:t>2025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D9E6654-EE41-CEDF-B75D-BD8BFCBE92BF}"/>
              </a:ext>
            </a:extLst>
          </p:cNvPr>
          <p:cNvSpPr/>
          <p:nvPr userDrawn="1"/>
        </p:nvSpPr>
        <p:spPr>
          <a:xfrm rot="10800000">
            <a:off x="10061316" y="-129341"/>
            <a:ext cx="1654979" cy="1165516"/>
          </a:xfrm>
          <a:prstGeom prst="parallelogram">
            <a:avLst>
              <a:gd name="adj" fmla="val 1435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84EEB-8829-2ED8-CD41-B9D9FCDA6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87208" y="3689393"/>
            <a:ext cx="4346850" cy="2668393"/>
          </a:xfrm>
        </p:spPr>
        <p:txBody>
          <a:bodyPr l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Message 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5A5758-4536-8787-8667-2EFC4C660D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7207" y="3429000"/>
            <a:ext cx="5456389" cy="205100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</p:spPr>
        <p:txBody>
          <a:bodyPr lIns="0" rIns="0" anchor="ctr" anchorCtr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here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61764B6-94AE-D74D-9DB0-375D80935A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7161" y="464485"/>
            <a:ext cx="908679" cy="332654"/>
          </a:xfrm>
          <a:prstGeom prst="rect">
            <a:avLst/>
          </a:prstGeom>
        </p:spPr>
      </p:pic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9180676-9951-866A-BB0C-08E70C92CD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775" y="2970552"/>
            <a:ext cx="5400675" cy="4286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New Years Service | XXXXX</a:t>
            </a: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FAB726A8-6E2E-6B55-4949-21378135B3B6}"/>
              </a:ext>
            </a:extLst>
          </p:cNvPr>
          <p:cNvSpPr/>
          <p:nvPr userDrawn="1"/>
        </p:nvSpPr>
        <p:spPr>
          <a:xfrm>
            <a:off x="1836868" y="2865449"/>
            <a:ext cx="3333135" cy="4736447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05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2D7ACF-9B66-829A-A0CF-7B363D5B6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48" y="0"/>
            <a:ext cx="12206748" cy="6872748"/>
          </a:xfrm>
          <a:prstGeom prst="rect">
            <a:avLst/>
          </a:prstGeom>
        </p:spPr>
      </p:pic>
      <p:sp>
        <p:nvSpPr>
          <p:cNvPr id="41" name="Parallelogram 40">
            <a:extLst>
              <a:ext uri="{FF2B5EF4-FFF2-40B4-BE49-F238E27FC236}">
                <a16:creationId xmlns:a16="http://schemas.microsoft.com/office/drawing/2014/main" id="{1466AF15-D7B7-09A6-E810-5B438A5C6EFA}"/>
              </a:ext>
            </a:extLst>
          </p:cNvPr>
          <p:cNvSpPr/>
          <p:nvPr userDrawn="1"/>
        </p:nvSpPr>
        <p:spPr>
          <a:xfrm rot="10800000">
            <a:off x="-3244066" y="-113014"/>
            <a:ext cx="9898517" cy="6971013"/>
          </a:xfrm>
          <a:prstGeom prst="parallelogram">
            <a:avLst>
              <a:gd name="adj" fmla="val 16466"/>
            </a:avLst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93994C61-B164-56B2-B023-A784D28EAAF8}"/>
              </a:ext>
            </a:extLst>
          </p:cNvPr>
          <p:cNvSpPr/>
          <p:nvPr userDrawn="1"/>
        </p:nvSpPr>
        <p:spPr>
          <a:xfrm>
            <a:off x="3472204" y="-617868"/>
            <a:ext cx="3333135" cy="4736447"/>
          </a:xfrm>
          <a:prstGeom prst="parallelogram">
            <a:avLst>
              <a:gd name="adj" fmla="val 26770"/>
            </a:avLst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53EA3094-95D7-A89D-4E9F-BF8556C66444}"/>
              </a:ext>
            </a:extLst>
          </p:cNvPr>
          <p:cNvSpPr/>
          <p:nvPr userDrawn="1"/>
        </p:nvSpPr>
        <p:spPr>
          <a:xfrm>
            <a:off x="-269517" y="-1673893"/>
            <a:ext cx="3333135" cy="4736447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E8E27C5-7198-3655-AE91-E72C2DB1EA8D}"/>
              </a:ext>
            </a:extLst>
          </p:cNvPr>
          <p:cNvSpPr/>
          <p:nvPr userDrawn="1"/>
        </p:nvSpPr>
        <p:spPr>
          <a:xfrm>
            <a:off x="639730" y="1176247"/>
            <a:ext cx="3333135" cy="4736447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E047C4-39B4-D0B4-70E8-6E60749883EB}"/>
              </a:ext>
            </a:extLst>
          </p:cNvPr>
          <p:cNvSpPr txBox="1"/>
          <p:nvPr userDrawn="1"/>
        </p:nvSpPr>
        <p:spPr>
          <a:xfrm>
            <a:off x="-14748" y="752670"/>
            <a:ext cx="122067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cs typeface="Segoe UI Black" panose="020B0502040204020203" pitchFamily="34" charset="0"/>
              </a:rPr>
              <a:t>2025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D9E6654-EE41-CEDF-B75D-BD8BFCBE92BF}"/>
              </a:ext>
            </a:extLst>
          </p:cNvPr>
          <p:cNvSpPr/>
          <p:nvPr userDrawn="1"/>
        </p:nvSpPr>
        <p:spPr>
          <a:xfrm rot="10800000">
            <a:off x="10061316" y="-129341"/>
            <a:ext cx="1654979" cy="1165516"/>
          </a:xfrm>
          <a:prstGeom prst="parallelogram">
            <a:avLst>
              <a:gd name="adj" fmla="val 1435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84EEB-8829-2ED8-CD41-B9D9FCDA6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7671" y="3689393"/>
            <a:ext cx="9176658" cy="2668393"/>
          </a:xfrm>
        </p:spPr>
        <p:txBody>
          <a:bodyPr lIns="0" rIns="0" bIns="0" anchor="t">
            <a:noAutofit/>
          </a:bodyPr>
          <a:lstStyle>
            <a:lvl1pPr algn="ctr">
              <a:lnSpc>
                <a:spcPct val="80000"/>
              </a:lnSpc>
              <a:defRPr sz="6000" b="1" spc="-2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Message 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5A5758-4536-8787-8667-2EFC4C660D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7806" y="3429000"/>
            <a:ext cx="5456389" cy="205100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here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61764B6-94AE-D74D-9DB0-375D80935A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7161" y="464485"/>
            <a:ext cx="908679" cy="332654"/>
          </a:xfrm>
          <a:prstGeom prst="rect">
            <a:avLst/>
          </a:prstGeom>
        </p:spPr>
      </p:pic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9180676-9951-866A-BB0C-08E70C92CD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5663" y="2970552"/>
            <a:ext cx="5400675" cy="428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New Years Service | XXXXX</a:t>
            </a: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FAB726A8-6E2E-6B55-4949-21378135B3B6}"/>
              </a:ext>
            </a:extLst>
          </p:cNvPr>
          <p:cNvSpPr/>
          <p:nvPr userDrawn="1"/>
        </p:nvSpPr>
        <p:spPr>
          <a:xfrm>
            <a:off x="1836868" y="2865449"/>
            <a:ext cx="3333135" cy="4736447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56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3971-5006-99FD-E88C-A1E788E1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 lIns="0"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A35D-CB60-4293-EE8A-402FF6A44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E020B22D-A7C5-621C-2823-8B25F212A496}"/>
              </a:ext>
            </a:extLst>
          </p:cNvPr>
          <p:cNvSpPr/>
          <p:nvPr userDrawn="1"/>
        </p:nvSpPr>
        <p:spPr>
          <a:xfrm>
            <a:off x="-326571" y="-142485"/>
            <a:ext cx="12042867" cy="974336"/>
          </a:xfrm>
          <a:prstGeom prst="parallelogram">
            <a:avLst>
              <a:gd name="adj" fmla="val 128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180F892-99F3-8DB0-B286-229956A3A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6113" y="132489"/>
            <a:ext cx="1259113" cy="4609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1ABBF3-B0E8-A5AD-3FEF-58ADBD48A79A}"/>
              </a:ext>
            </a:extLst>
          </p:cNvPr>
          <p:cNvSpPr/>
          <p:nvPr userDrawn="1"/>
        </p:nvSpPr>
        <p:spPr>
          <a:xfrm>
            <a:off x="801690" y="1132114"/>
            <a:ext cx="10550524" cy="172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0327B295-C7B2-C4D7-235F-0D808055E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3429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Message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B319F1-FE16-8F48-4256-54C6F68D7D56}"/>
              </a:ext>
            </a:extLst>
          </p:cNvPr>
          <p:cNvSpPr txBox="1"/>
          <p:nvPr userDrawn="1"/>
        </p:nvSpPr>
        <p:spPr>
          <a:xfrm>
            <a:off x="803275" y="6339959"/>
            <a:ext cx="609600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micah.org.uk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7007205E-7059-A21A-F8D6-624CEFF2E69C}"/>
              </a:ext>
            </a:extLst>
          </p:cNvPr>
          <p:cNvSpPr/>
          <p:nvPr userDrawn="1"/>
        </p:nvSpPr>
        <p:spPr>
          <a:xfrm>
            <a:off x="1153317" y="-565428"/>
            <a:ext cx="894797" cy="1271523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6455805F-70E4-7605-6873-8CCC70FA257D}"/>
              </a:ext>
            </a:extLst>
          </p:cNvPr>
          <p:cNvSpPr/>
          <p:nvPr userDrawn="1"/>
        </p:nvSpPr>
        <p:spPr>
          <a:xfrm>
            <a:off x="1516826" y="-478751"/>
            <a:ext cx="1062577" cy="1509942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9B35E2D6-4003-9C5D-6BFF-52581806C71F}"/>
              </a:ext>
            </a:extLst>
          </p:cNvPr>
          <p:cNvSpPr/>
          <p:nvPr userDrawn="1"/>
        </p:nvSpPr>
        <p:spPr>
          <a:xfrm>
            <a:off x="1429448" y="-615889"/>
            <a:ext cx="618667" cy="1271523"/>
          </a:xfrm>
          <a:prstGeom prst="parallelogram">
            <a:avLst>
              <a:gd name="adj" fmla="val 32918"/>
            </a:avLst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3B491-7905-255A-C2D4-C5EF8F845F13}"/>
              </a:ext>
            </a:extLst>
          </p:cNvPr>
          <p:cNvSpPr txBox="1"/>
          <p:nvPr userDrawn="1"/>
        </p:nvSpPr>
        <p:spPr>
          <a:xfrm>
            <a:off x="3130612" y="-586341"/>
            <a:ext cx="4017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2"/>
                </a:solidFill>
                <a:cs typeface="Segoe UI Black" panose="020B0502040204020203" pitchFamily="34" charset="0"/>
              </a:rPr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2E7752-BE29-323B-7074-CD7C998A2417}"/>
              </a:ext>
            </a:extLst>
          </p:cNvPr>
          <p:cNvSpPr txBox="1"/>
          <p:nvPr userDrawn="1"/>
        </p:nvSpPr>
        <p:spPr>
          <a:xfrm>
            <a:off x="5472590" y="101616"/>
            <a:ext cx="245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Segoe UI Black" panose="020B0502040204020203" pitchFamily="34" charset="0"/>
              </a:rPr>
              <a:t>New Years Service</a:t>
            </a:r>
          </a:p>
        </p:txBody>
      </p:sp>
    </p:spTree>
    <p:extLst>
      <p:ext uri="{BB962C8B-B14F-4D97-AF65-F5344CB8AC3E}">
        <p14:creationId xmlns:p14="http://schemas.microsoft.com/office/powerpoint/2010/main" val="265516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3971-5006-99FD-E88C-A1E788E1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 lIns="0"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A35D-CB60-4293-EE8A-402FF6A44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5089525" cy="3848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1ABBF3-B0E8-A5AD-3FEF-58ADBD48A79A}"/>
              </a:ext>
            </a:extLst>
          </p:cNvPr>
          <p:cNvSpPr/>
          <p:nvPr userDrawn="1"/>
        </p:nvSpPr>
        <p:spPr>
          <a:xfrm>
            <a:off x="801690" y="1132114"/>
            <a:ext cx="10550524" cy="172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0327B295-C7B2-C4D7-235F-0D808055E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3429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Message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B319F1-FE16-8F48-4256-54C6F68D7D56}"/>
              </a:ext>
            </a:extLst>
          </p:cNvPr>
          <p:cNvSpPr txBox="1"/>
          <p:nvPr userDrawn="1"/>
        </p:nvSpPr>
        <p:spPr>
          <a:xfrm>
            <a:off x="803275" y="6339959"/>
            <a:ext cx="609600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micah.org.uk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02CF9A-8CBF-B8E2-8732-E8D618EE22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0647" y="2352675"/>
            <a:ext cx="5089525" cy="3848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2DCC6FC-9A6B-028D-7002-A92A65EAB85F}"/>
              </a:ext>
            </a:extLst>
          </p:cNvPr>
          <p:cNvSpPr/>
          <p:nvPr userDrawn="1"/>
        </p:nvSpPr>
        <p:spPr>
          <a:xfrm>
            <a:off x="-326571" y="-142485"/>
            <a:ext cx="12042867" cy="974336"/>
          </a:xfrm>
          <a:prstGeom prst="parallelogram">
            <a:avLst>
              <a:gd name="adj" fmla="val 128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34EF580-A612-03D0-B532-FA213415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6113" y="132489"/>
            <a:ext cx="1259113" cy="4609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9FF31F-0FC0-F12F-E83A-C3E31DE841D4}"/>
              </a:ext>
            </a:extLst>
          </p:cNvPr>
          <p:cNvSpPr txBox="1"/>
          <p:nvPr userDrawn="1"/>
        </p:nvSpPr>
        <p:spPr>
          <a:xfrm>
            <a:off x="3130612" y="-586341"/>
            <a:ext cx="4017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2"/>
                </a:solidFill>
                <a:cs typeface="Segoe UI Black" panose="020B0502040204020203" pitchFamily="34" charset="0"/>
              </a:rPr>
              <a:t>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C1A95-20D1-63A1-5AEF-DD293408E1CC}"/>
              </a:ext>
            </a:extLst>
          </p:cNvPr>
          <p:cNvSpPr txBox="1"/>
          <p:nvPr userDrawn="1"/>
        </p:nvSpPr>
        <p:spPr>
          <a:xfrm>
            <a:off x="5472590" y="101616"/>
            <a:ext cx="245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Segoe UI Black" panose="020B0502040204020203" pitchFamily="34" charset="0"/>
              </a:rPr>
              <a:t>New Years Service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AED7902D-EA7D-FADA-99FA-A4D0DADCE5C5}"/>
              </a:ext>
            </a:extLst>
          </p:cNvPr>
          <p:cNvSpPr/>
          <p:nvPr userDrawn="1"/>
        </p:nvSpPr>
        <p:spPr>
          <a:xfrm>
            <a:off x="1153317" y="-565428"/>
            <a:ext cx="894797" cy="1271523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6A02B5F9-C715-CFFD-98F0-C1BB6D7631B6}"/>
              </a:ext>
            </a:extLst>
          </p:cNvPr>
          <p:cNvSpPr/>
          <p:nvPr userDrawn="1"/>
        </p:nvSpPr>
        <p:spPr>
          <a:xfrm>
            <a:off x="1516826" y="-478751"/>
            <a:ext cx="1062577" cy="1509942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EF900586-4EBB-9B37-6D36-8A1A0F498226}"/>
              </a:ext>
            </a:extLst>
          </p:cNvPr>
          <p:cNvSpPr/>
          <p:nvPr userDrawn="1"/>
        </p:nvSpPr>
        <p:spPr>
          <a:xfrm>
            <a:off x="1429448" y="-615889"/>
            <a:ext cx="618667" cy="1271523"/>
          </a:xfrm>
          <a:prstGeom prst="parallelogram">
            <a:avLst>
              <a:gd name="adj" fmla="val 32918"/>
            </a:avLst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3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3971-5006-99FD-E88C-A1E788E19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5618751"/>
            <a:ext cx="10550525" cy="531678"/>
          </a:xfrm>
        </p:spPr>
        <p:txBody>
          <a:bodyPr lIns="0"/>
          <a:lstStyle>
            <a:lvl1pPr>
              <a:defRPr sz="2000" b="0"/>
            </a:lvl1pPr>
          </a:lstStyle>
          <a:p>
            <a:r>
              <a:rPr lang="en-GB" dirty="0"/>
              <a:t>Text to explain image</a:t>
            </a:r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0327B295-C7B2-C4D7-235F-0D808055E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3429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Message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B319F1-FE16-8F48-4256-54C6F68D7D56}"/>
              </a:ext>
            </a:extLst>
          </p:cNvPr>
          <p:cNvSpPr txBox="1"/>
          <p:nvPr userDrawn="1"/>
        </p:nvSpPr>
        <p:spPr>
          <a:xfrm>
            <a:off x="803275" y="6339959"/>
            <a:ext cx="609600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micah.org.uk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28B4EE-7DCD-C514-98EE-8A46AA9B13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3275" y="942975"/>
            <a:ext cx="10548938" cy="43989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Insert full page image here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E879607B-986C-23E5-FB90-52F88427775F}"/>
              </a:ext>
            </a:extLst>
          </p:cNvPr>
          <p:cNvSpPr/>
          <p:nvPr userDrawn="1"/>
        </p:nvSpPr>
        <p:spPr>
          <a:xfrm>
            <a:off x="-326571" y="-142485"/>
            <a:ext cx="12042867" cy="974336"/>
          </a:xfrm>
          <a:prstGeom prst="parallelogram">
            <a:avLst>
              <a:gd name="adj" fmla="val 128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CD9BE3-91AC-F97F-60F6-0704A7A42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6113" y="132489"/>
            <a:ext cx="1259113" cy="460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A24FC0-5C6F-5CEF-3433-90E81257945D}"/>
              </a:ext>
            </a:extLst>
          </p:cNvPr>
          <p:cNvSpPr txBox="1"/>
          <p:nvPr userDrawn="1"/>
        </p:nvSpPr>
        <p:spPr>
          <a:xfrm>
            <a:off x="3130612" y="-586341"/>
            <a:ext cx="4017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2"/>
                </a:solidFill>
                <a:cs typeface="Segoe UI Black" panose="020B0502040204020203" pitchFamily="34" charset="0"/>
              </a:rPr>
              <a:t>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FF9AA-330C-C51B-DD63-8E85E1332156}"/>
              </a:ext>
            </a:extLst>
          </p:cNvPr>
          <p:cNvSpPr txBox="1"/>
          <p:nvPr userDrawn="1"/>
        </p:nvSpPr>
        <p:spPr>
          <a:xfrm>
            <a:off x="5472590" y="101616"/>
            <a:ext cx="245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Segoe UI Black" panose="020B0502040204020203" pitchFamily="34" charset="0"/>
              </a:rPr>
              <a:t>New Years Service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E269DD5-6A00-93DF-5CD6-31C90BD1B2E4}"/>
              </a:ext>
            </a:extLst>
          </p:cNvPr>
          <p:cNvSpPr/>
          <p:nvPr userDrawn="1"/>
        </p:nvSpPr>
        <p:spPr>
          <a:xfrm>
            <a:off x="1153317" y="-565428"/>
            <a:ext cx="894797" cy="1271523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08F588E8-C269-AF70-AA44-DFD34E5DBEB3}"/>
              </a:ext>
            </a:extLst>
          </p:cNvPr>
          <p:cNvSpPr/>
          <p:nvPr userDrawn="1"/>
        </p:nvSpPr>
        <p:spPr>
          <a:xfrm>
            <a:off x="1516826" y="-478751"/>
            <a:ext cx="1062577" cy="1509942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00DC8C88-12EF-D7FA-65D6-B1B0426F216A}"/>
              </a:ext>
            </a:extLst>
          </p:cNvPr>
          <p:cNvSpPr/>
          <p:nvPr userDrawn="1"/>
        </p:nvSpPr>
        <p:spPr>
          <a:xfrm>
            <a:off x="1429448" y="-615889"/>
            <a:ext cx="618667" cy="1271523"/>
          </a:xfrm>
          <a:prstGeom prst="parallelogram">
            <a:avLst>
              <a:gd name="adj" fmla="val 32918"/>
            </a:avLst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07CB-E3BF-ECC0-2C56-DDBF6F036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333375"/>
            <a:ext cx="10550525" cy="4253139"/>
          </a:xfrm>
        </p:spPr>
        <p:txBody>
          <a:bodyPr/>
          <a:lstStyle>
            <a:lvl1pPr algn="ctr"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“Click to add quote”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8953F-1436-8323-41D8-8DD391AC9BC7}"/>
              </a:ext>
            </a:extLst>
          </p:cNvPr>
          <p:cNvSpPr txBox="1"/>
          <p:nvPr userDrawn="1"/>
        </p:nvSpPr>
        <p:spPr>
          <a:xfrm>
            <a:off x="803275" y="6339959"/>
            <a:ext cx="609600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micah.org.uk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303DBE48-43DC-3FB8-5A10-8990E04D3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3429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Message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38F065-C934-71E7-74FD-76066DC2932C}"/>
              </a:ext>
            </a:extLst>
          </p:cNvPr>
          <p:cNvCxnSpPr/>
          <p:nvPr userDrawn="1"/>
        </p:nvCxnSpPr>
        <p:spPr>
          <a:xfrm>
            <a:off x="2728686" y="4833257"/>
            <a:ext cx="6910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2E0A21-F850-FAA0-7733-FE91DA525D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5021263"/>
            <a:ext cx="10677525" cy="4064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of person quoted</a:t>
            </a:r>
          </a:p>
        </p:txBody>
      </p:sp>
      <p:pic>
        <p:nvPicPr>
          <p:cNvPr id="4" name="Picture 3" descr="A blue and pink lights&#10;&#10;Description automatically generated">
            <a:extLst>
              <a:ext uri="{FF2B5EF4-FFF2-40B4-BE49-F238E27FC236}">
                <a16:creationId xmlns:a16="http://schemas.microsoft.com/office/drawing/2014/main" id="{57F1B1BD-9962-A10F-56B0-FB6193DF2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"/>
          <a:stretch/>
        </p:blipFill>
        <p:spPr>
          <a:xfrm>
            <a:off x="1" y="-35572"/>
            <a:ext cx="12192000" cy="68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A714E-C733-E6FF-79EC-92FC964B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31131"/>
            <a:ext cx="10550525" cy="831850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F3C8D-4843-DB9C-FE8E-E0679CF8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2352675"/>
            <a:ext cx="10550525" cy="382428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0F1B0EB-2D69-6707-001F-D0EA5680A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172" y="6356350"/>
            <a:ext cx="2743200" cy="36512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micah.org.uk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23CAF03-B2D7-6FC9-819E-7B1681F47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3429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Message title</a:t>
            </a:r>
          </a:p>
        </p:txBody>
      </p:sp>
    </p:spTree>
    <p:extLst>
      <p:ext uri="{BB962C8B-B14F-4D97-AF65-F5344CB8AC3E}">
        <p14:creationId xmlns:p14="http://schemas.microsoft.com/office/powerpoint/2010/main" val="329704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0" r:id="rId4"/>
    <p:sldLayoutId id="2147483652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754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1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200C4-9A78-060A-92BD-118FCBFC3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671" y="4160307"/>
            <a:ext cx="9176658" cy="1254747"/>
          </a:xfrm>
        </p:spPr>
        <p:txBody>
          <a:bodyPr/>
          <a:lstStyle/>
          <a:p>
            <a:r>
              <a:rPr lang="en-GB" sz="6600" dirty="0"/>
              <a:t>THE SPHERE OF INFLUENCE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3E192-1BE0-511B-35F2-07A1461453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PASTOR DENIS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36E1C-B096-A08B-6A94-C53BB75E5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SUN 12 JAN</a:t>
            </a:r>
          </a:p>
        </p:txBody>
      </p:sp>
    </p:spTree>
    <p:extLst>
      <p:ext uri="{BB962C8B-B14F-4D97-AF65-F5344CB8AC3E}">
        <p14:creationId xmlns:p14="http://schemas.microsoft.com/office/powerpoint/2010/main" val="414839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28C89-C8F2-7121-18B6-9ED23225E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A50D-B9BF-3CD5-E0FF-BA1F85FD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BE34-3D13-9910-1137-508FEF1C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Identifying your unique spheres of influence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Live authentically in secular environments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Sharing your faith naturally and effectively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 salt and light in practical ways</a:t>
            </a:r>
          </a:p>
        </p:txBody>
      </p:sp>
    </p:spTree>
    <p:extLst>
      <p:ext uri="{BB962C8B-B14F-4D97-AF65-F5344CB8AC3E}">
        <p14:creationId xmlns:p14="http://schemas.microsoft.com/office/powerpoint/2010/main" val="213142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E27C3-2BAF-661C-4F13-A286B4D5E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1FFC-1815-A395-C008-C9D7ECC7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834F-7FE5-8363-29F0-0A9D1BB11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Mapping your daily interactions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Developing your personal testimony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Strategic prayer for loved ones, colleagues &amp; neighbours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Creating meaningful connections</a:t>
            </a:r>
          </a:p>
        </p:txBody>
      </p:sp>
    </p:spTree>
    <p:extLst>
      <p:ext uri="{BB962C8B-B14F-4D97-AF65-F5344CB8AC3E}">
        <p14:creationId xmlns:p14="http://schemas.microsoft.com/office/powerpoint/2010/main" val="368919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FB914-E5C8-8F20-E1BB-0BC21380A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072D-FF8D-D1E5-3B66-527839AF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0118D-81D2-41C6-50AA-891718BBE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128526"/>
            <a:ext cx="10550525" cy="38481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SzPts val="1000"/>
              <a:buNone/>
              <a:tabLst>
                <a:tab pos="457200" algn="l"/>
              </a:tabLst>
            </a:pPr>
            <a:r>
              <a:rPr lang="en-GB" sz="2800" b="1" dirty="0">
                <a:solidFill>
                  <a:schemeClr val="accent2"/>
                </a:solidFill>
              </a:rPr>
              <a:t>Matthew 6: 9 -13</a:t>
            </a:r>
            <a:br>
              <a:rPr lang="en-GB" sz="2800" b="1" dirty="0"/>
            </a:b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Our Father in heaven, hallowed be Your name.</a:t>
            </a:r>
            <a:b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GB" sz="24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10 </a:t>
            </a: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Your kingdom come. Your will be done. On earth as </a:t>
            </a:r>
            <a:r>
              <a:rPr lang="en-GB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it is</a:t>
            </a: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 in heaven.</a:t>
            </a:r>
            <a:b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GB" sz="24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11 </a:t>
            </a: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Give us this day our daily bread.</a:t>
            </a:r>
            <a:b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GB" sz="24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12 </a:t>
            </a: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And forgive us our debts, as we forgive our debtors.</a:t>
            </a:r>
            <a:b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GB" sz="24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13 </a:t>
            </a: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And do not lead us into temptation, but deliver us from the evil one. </a:t>
            </a:r>
          </a:p>
          <a:p>
            <a:pPr marL="0" indent="0">
              <a:lnSpc>
                <a:spcPct val="150000"/>
              </a:lnSpc>
              <a:buSzPts val="1000"/>
              <a:buNone/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For Yours is the kingdom and the power and the glory forever. Amen.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2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9B34-6310-8630-CA40-44071C9F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Believers are the light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AD46-4794-A594-A7C1-C07D54C30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kern="180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Matthew 5:14-16 NKJV</a:t>
            </a:r>
            <a:endParaRPr lang="en-GB" sz="2800" b="1" dirty="0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baseline="300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14 </a:t>
            </a:r>
            <a:r>
              <a:rPr lang="en-GB" sz="28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“You are the light of the world. A city that is set on a hill cannot be hidden. </a:t>
            </a:r>
            <a:r>
              <a:rPr lang="en-GB" sz="2800" b="1" baseline="300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15 </a:t>
            </a:r>
            <a:r>
              <a:rPr lang="en-GB" sz="28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Nor do they light a lamp and put it under a basket, but on a lampstand, and it gives light to all </a:t>
            </a:r>
            <a:r>
              <a:rPr lang="en-GB" sz="28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who are</a:t>
            </a:r>
            <a:r>
              <a:rPr lang="en-GB" sz="28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 in the house. </a:t>
            </a:r>
            <a:r>
              <a:rPr lang="en-GB" sz="2800" b="1" baseline="300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16 </a:t>
            </a:r>
            <a:r>
              <a:rPr lang="en-GB" sz="28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Let your light so shine before men, that they may see your good works and glorify your Father in heaven.</a:t>
            </a:r>
            <a:endParaRPr lang="en-GB" sz="2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3976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B8F02-39BA-80BD-14A2-4D9512209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4FE0-EFD5-D6F3-BBC1-A873B0A7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Believers are the salt of the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3959-AF7F-C105-5F84-CC5A5803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kern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Matthew 5:13 NKJV</a:t>
            </a:r>
            <a:endParaRPr lang="en-GB" sz="2800" b="1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baseline="300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13 </a:t>
            </a:r>
            <a:r>
              <a:rPr lang="en-GB" sz="28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“You are the salt of the earth; but if the salt loses its </a:t>
            </a:r>
            <a:r>
              <a:rPr lang="en-GB" sz="2800" dirty="0" err="1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flavor</a:t>
            </a:r>
            <a:r>
              <a:rPr lang="en-GB" sz="28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, how shall it be seasoned? It is then good for nothing but to be thrown out and trampled underfoot by men.</a:t>
            </a:r>
            <a:endParaRPr lang="en-GB" sz="2800" dirty="0">
              <a:solidFill>
                <a:schemeClr val="accent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5367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9270E-2970-3A41-F044-D526E9407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605A-3A60-D03F-A10D-3CBFDC37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Believers are the light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5A594-4476-5598-FE99-6AF3BEE98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What did Jesus mean? What does Light do?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</a:t>
            </a: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Reflection of Christ’s Light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9457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F0A89-B0FC-48E3-DBDC-3608BC2B4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164F-EF65-5161-E071-70007355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Believers are the light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3AA27-B9C4-EE65-3E81-D90B11F2B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What did Jesus mean? </a:t>
            </a:r>
            <a:r>
              <a:rPr lang="en-GB" sz="28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W</a:t>
            </a:r>
            <a:r>
              <a:rPr lang="en-GB" sz="28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hat does Light do?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</a:t>
            </a: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Reflection of Christ’s Light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Dispelling Darkness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8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EFAAE-2CA0-8DCD-3F36-EF292840B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28F0-7016-97B1-9100-C3D273FD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Believers are the light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1F74F-0BA7-9DDD-1DC4-B461BE178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What did Jesus mean? </a:t>
            </a:r>
            <a:r>
              <a:rPr lang="en-GB" sz="28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W</a:t>
            </a:r>
            <a:r>
              <a:rPr lang="en-GB" sz="28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hat does Light do?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</a:t>
            </a: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Reflection of Christ’s Light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Dispelling Darkness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3. Guidance for Others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8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AA724-64BF-8E56-7926-7B1BCB93B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FDC3-F538-B825-67B1-618B8B66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Believers are the light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50FA-5496-6BF8-E567-84B1301A1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What did Jesus mean? </a:t>
            </a:r>
            <a:r>
              <a:rPr lang="en-GB" sz="28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W</a:t>
            </a:r>
            <a:r>
              <a:rPr lang="en-GB" sz="28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hat does Light do?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</a:t>
            </a: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Reflection of Christ’s Light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Dispelling Darkness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3. Guidance for Others 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4. Visibility and Influence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0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C75FB-3AEB-8599-3E26-CE234EDC7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93846-BDB0-E4A6-AAA8-D376234C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Believers are the light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090FD-D2C8-806E-633D-2D414CC11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What did Jesus mean? </a:t>
            </a:r>
            <a:r>
              <a:rPr lang="en-GB" sz="28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W</a:t>
            </a:r>
            <a:r>
              <a:rPr lang="en-GB" sz="28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hat does Light do?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</a:t>
            </a: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Reflection of Christ’s Light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Dispelling Darkness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3. Guidance for Others 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4. Visibility and Influence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5. Good Works That Glorify God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2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40EE-69A1-B1EF-ABE9-CEF8C1550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A3C0-2068-D105-AF26-3D1BF852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Believers are the salt of the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712E-71D6-1FFA-2FCE-C511D2E46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What did Jesus mean? </a:t>
            </a:r>
            <a:r>
              <a:rPr lang="en-GB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W</a:t>
            </a:r>
            <a:r>
              <a:rPr lang="en-GB" sz="32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hat does </a:t>
            </a:r>
            <a:r>
              <a:rPr lang="en-GB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Salt</a:t>
            </a:r>
            <a:r>
              <a:rPr lang="en-GB" sz="32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 do?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</a:t>
            </a:r>
            <a:r>
              <a:rPr lang="en-GB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Preservation</a:t>
            </a:r>
            <a:endParaRPr lang="en-GB" sz="28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Flavour</a:t>
            </a:r>
            <a:endParaRPr lang="en-GB" sz="28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3. Purification</a:t>
            </a:r>
            <a:endParaRPr lang="en-GB" sz="28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4. Value and Necessity</a:t>
            </a:r>
            <a:endParaRPr lang="en-GB" sz="28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5. </a:t>
            </a:r>
            <a:r>
              <a:rPr lang="en-GB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Warning Against Losing Saltiness</a:t>
            </a:r>
            <a:endParaRPr lang="en-GB" sz="28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2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ca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72483"/>
      </a:accent1>
      <a:accent2>
        <a:srgbClr val="460E48"/>
      </a:accent2>
      <a:accent3>
        <a:srgbClr val="A5D4A5"/>
      </a:accent3>
      <a:accent4>
        <a:srgbClr val="427685"/>
      </a:accent4>
      <a:accent5>
        <a:srgbClr val="FF5D5A"/>
      </a:accent5>
      <a:accent6>
        <a:srgbClr val="EBAD47"/>
      </a:accent6>
      <a:hlink>
        <a:srgbClr val="AC2F5E"/>
      </a:hlink>
      <a:folHlink>
        <a:srgbClr val="E0573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5602</TotalTime>
  <Words>487</Words>
  <Application>Microsoft Macintosh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Segoe UI Black</vt:lpstr>
      <vt:lpstr>Symbol</vt:lpstr>
      <vt:lpstr>Times New Roman</vt:lpstr>
      <vt:lpstr>Wingdings</vt:lpstr>
      <vt:lpstr>Office Theme</vt:lpstr>
      <vt:lpstr>THE SPHERE OF INFLUENCE</vt:lpstr>
      <vt:lpstr>Believers are the light of the world</vt:lpstr>
      <vt:lpstr>Believers are the salt of the earth</vt:lpstr>
      <vt:lpstr>Believers are the light of the world</vt:lpstr>
      <vt:lpstr>Believers are the light of the world</vt:lpstr>
      <vt:lpstr>Believers are the light of the world</vt:lpstr>
      <vt:lpstr>Believers are the light of the world</vt:lpstr>
      <vt:lpstr>Believers are the light of the world</vt:lpstr>
      <vt:lpstr>Believers are the salt of the earth</vt:lpstr>
      <vt:lpstr>Application</vt:lpstr>
      <vt:lpstr>Practical Plan</vt:lpstr>
      <vt:lpstr>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28AUdi</dc:creator>
  <cp:lastModifiedBy>Trinity Walters</cp:lastModifiedBy>
  <cp:revision>266</cp:revision>
  <dcterms:created xsi:type="dcterms:W3CDTF">2024-09-18T22:45:46Z</dcterms:created>
  <dcterms:modified xsi:type="dcterms:W3CDTF">2025-01-11T00:27:03Z</dcterms:modified>
</cp:coreProperties>
</file>